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960" r:id="rId3"/>
  </p:sldMasterIdLst>
  <p:notesMasterIdLst>
    <p:notesMasterId r:id="rId36"/>
  </p:notesMasterIdLst>
  <p:handoutMasterIdLst>
    <p:handoutMasterId r:id="rId37"/>
  </p:handoutMasterIdLst>
  <p:sldIdLst>
    <p:sldId id="2128" r:id="rId4"/>
    <p:sldId id="2119" r:id="rId5"/>
    <p:sldId id="2120" r:id="rId6"/>
    <p:sldId id="2122" r:id="rId7"/>
    <p:sldId id="2123" r:id="rId8"/>
    <p:sldId id="2130" r:id="rId9"/>
    <p:sldId id="2131" r:id="rId10"/>
    <p:sldId id="2133" r:id="rId11"/>
    <p:sldId id="2134" r:id="rId12"/>
    <p:sldId id="2135" r:id="rId13"/>
    <p:sldId id="2136" r:id="rId14"/>
    <p:sldId id="2096" r:id="rId15"/>
    <p:sldId id="2165" r:id="rId16"/>
    <p:sldId id="2166" r:id="rId17"/>
    <p:sldId id="2167" r:id="rId18"/>
    <p:sldId id="2168" r:id="rId19"/>
    <p:sldId id="2169" r:id="rId20"/>
    <p:sldId id="2182" r:id="rId21"/>
    <p:sldId id="2195" r:id="rId22"/>
    <p:sldId id="2183" r:id="rId23"/>
    <p:sldId id="2184" r:id="rId24"/>
    <p:sldId id="2185" r:id="rId25"/>
    <p:sldId id="2187" r:id="rId26"/>
    <p:sldId id="2186" r:id="rId27"/>
    <p:sldId id="2188" r:id="rId28"/>
    <p:sldId id="2189" r:id="rId29"/>
    <p:sldId id="2190" r:id="rId30"/>
    <p:sldId id="2191" r:id="rId31"/>
    <p:sldId id="2192" r:id="rId32"/>
    <p:sldId id="2193" r:id="rId33"/>
    <p:sldId id="2196" r:id="rId34"/>
    <p:sldId id="1892" r:id="rId35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FF"/>
    <a:srgbClr val="FF00FF"/>
    <a:srgbClr val="0000FF"/>
    <a:srgbClr val="660066"/>
    <a:srgbClr val="9900CC"/>
    <a:srgbClr val="00CC00"/>
    <a:srgbClr val="FFFFFF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817" autoAdjust="0"/>
    <p:restoredTop sz="93348" autoAdjust="0"/>
  </p:normalViewPr>
  <p:slideViewPr>
    <p:cSldViewPr>
      <p:cViewPr varScale="1">
        <p:scale>
          <a:sx n="59" d="100"/>
          <a:sy n="59" d="100"/>
        </p:scale>
        <p:origin x="10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57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86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07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97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87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405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073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0519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627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566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2451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621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7643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2841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672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15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FAC3-E849-4CF9-A42A-E098B4C536A8}" type="datetimeFigureOut">
              <a:rPr lang="zh-HK" altLang="en-US" smtClean="0"/>
              <a:t>20/11/2023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0F907-F184-44C1-8B1B-BFA7952C1A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043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61" r:id="rId1"/>
    <p:sldLayoutId id="2147489962" r:id="rId2"/>
    <p:sldLayoutId id="2147489963" r:id="rId3"/>
    <p:sldLayoutId id="2147489964" r:id="rId4"/>
    <p:sldLayoutId id="2147489965" r:id="rId5"/>
    <p:sldLayoutId id="2147489966" r:id="rId6"/>
    <p:sldLayoutId id="2147489967" r:id="rId7"/>
    <p:sldLayoutId id="2147489968" r:id="rId8"/>
    <p:sldLayoutId id="2147489969" r:id="rId9"/>
    <p:sldLayoutId id="2147489970" r:id="rId10"/>
    <p:sldLayoutId id="2147489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35865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基督普世君王節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11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26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HK" altLang="en-US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誰是最小兄弟</a:t>
            </a:r>
            <a:endParaRPr lang="en-US" altLang="zh-TW" sz="54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祭祀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宴會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300805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88640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凡你們沒有給這些最小兄弟中的一個做的，就是沒有給我做。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「這些人要進入永罰，而那些義人，卻要進入永生。」</a:t>
            </a:r>
            <a:r>
              <a:rPr lang="en-US" altLang="zh-HK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 </a:t>
            </a:r>
            <a:endParaRPr lang="en-US" altLang="zh-HK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776616" y="6269250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5/5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35865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基督普世君王節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11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26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HK" altLang="en-US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誰是最小兄弟</a:t>
            </a:r>
            <a:endParaRPr lang="en-US" altLang="zh-TW" sz="54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祭祀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宴會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159769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marL="360000" lvl="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我要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親自照顧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我的羊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迷路的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我要領回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受傷的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我要包紮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病弱的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我要療養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肥胖和強壯的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我要看守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基督必須為王</a:t>
            </a:r>
            <a:r>
              <a:rPr lang="en-US" altLang="zh-TW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萬物都屈伏於子以後</a:t>
            </a:r>
            <a:r>
              <a:rPr lang="en-US" altLang="zh-TW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子自己也要</a:t>
            </a:r>
            <a:r>
              <a:rPr lang="zh-TW" altLang="en-US" sz="4400" dirty="0">
                <a:solidFill>
                  <a:srgbClr val="FFFF00"/>
                </a:solidFill>
                <a:ea typeface="華康正顏楷體W7(P)" panose="03000700000000000000" pitchFamily="66" charset="-120"/>
              </a:rPr>
              <a:t>屈伏於父</a:t>
            </a:r>
            <a:r>
              <a:rPr lang="en-US" altLang="zh-TW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好叫天主成為萬物之中的萬有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.</a:t>
            </a:r>
          </a:p>
          <a:p>
            <a:pPr lvl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我餓了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你們給了我吃的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我餓了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你們沒有給我吃的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凡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你們沒有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給這些最小兄弟中的一個做的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就是沒有給我做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endParaRPr lang="zh-TW" altLang="en-US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28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marL="360000" lvl="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我要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親自照顧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我的羊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迷路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的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我要領回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受傷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的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我要包紮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</a:rPr>
              <a:t>病弱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的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我要療養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;</a:t>
            </a:r>
            <a:b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</a:b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正顏楷體W7(P)" panose="03000700000000000000" pitchFamily="66" charset="-120"/>
              </a:rPr>
              <a:t>強壯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的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我要看守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.</a:t>
            </a:r>
          </a:p>
          <a:p>
            <a:pPr marL="360000" lvl="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</a:rPr>
              <a:t>親自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不假手於人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愛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尊重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全面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細心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建立良好關係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.</a:t>
            </a:r>
          </a:p>
          <a:p>
            <a:pPr marL="360000" lvl="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迷路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方向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 方向對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千里之行必可到達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.</a:t>
            </a:r>
          </a:p>
          <a:p>
            <a:pPr marL="360000" lvl="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受傷</a:t>
            </a:r>
            <a:r>
              <a:rPr lang="en-US" altLang="zh-TW" sz="4000" dirty="0">
                <a:solidFill>
                  <a:srgbClr val="00FF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病弱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是有病的人需要醫生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在家中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病弱者受到額外照顧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.</a:t>
            </a:r>
          </a:p>
          <a:p>
            <a:pPr marL="360000" lvl="0" indent="-45720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sym typeface="Wingdings" panose="05000000000000000000" pitchFamily="2" charset="2"/>
              </a:rPr>
              <a:t>看守健康的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不治已病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sym typeface="Wingdings" panose="05000000000000000000" pitchFamily="2" charset="2"/>
              </a:rPr>
              <a:t>治未病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sym typeface="Wingdings" panose="05000000000000000000" pitchFamily="2" charset="2"/>
              </a:rPr>
              <a:t>治未亂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1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基督必須為王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萬物都屈伏於子以後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子自己也要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</a:rPr>
              <a:t>屈伏於父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好叫天主成為萬物之中的萬有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</a:rPr>
              <a:t>.</a:t>
            </a: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基督為王</a:t>
            </a:r>
            <a:r>
              <a:rPr lang="en-US" altLang="zh-TW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屈伏於父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所有世人都只能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</a:rPr>
              <a:t>扮皇帝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無論秦皇漢武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唐宗宋祖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最終都是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富貴到頭皆夢幻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英雄彈指又山丘</a:t>
            </a:r>
            <a:endParaRPr lang="en-US" altLang="zh-TW" sz="36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600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生也空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死也空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來來去去一場夢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600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   命也空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運也空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造化都在主手中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600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   名也空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利也空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避惡行善化吉凶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60000" indent="-45720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   成也空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敗也空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何必成敗論英雄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36000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4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2063"/>
            <a:ext cx="9144000" cy="6691313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我餓了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你們給了我吃的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我餓了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你們沒有給我吃的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凡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你們沒有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給這些最小兄弟中的一個做的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就是沒有給我做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</a:p>
          <a:p>
            <a:pPr lvl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誰是最小兄弟</a:t>
            </a:r>
            <a:r>
              <a:rPr lang="en-US" altLang="zh-TW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?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餓的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食物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生死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),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教育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知識貧乏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無知</a:t>
            </a:r>
            <a:r>
              <a:rPr lang="zh-TW" altLang="en-US" sz="2400" dirty="0">
                <a:solidFill>
                  <a:srgbClr val="FFFF00"/>
                </a:solidFill>
                <a:ea typeface="華康儷中黑" panose="020B0509000000000000" pitchFamily="49" charset="-120"/>
              </a:rPr>
              <a:t>民族發展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</a:rPr>
              <a:t>渴的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理想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精神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未來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衣食足知榮辱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?)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3600" dirty="0">
                <a:solidFill>
                  <a:srgbClr val="FF99FF"/>
                </a:solidFill>
                <a:ea typeface="華康儷中黑" panose="020B0509000000000000" pitchFamily="49" charset="-120"/>
              </a:rPr>
              <a:t>作客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第六倫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陌生人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遠在天邊的人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無衣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凍死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無尊嚴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3600" dirty="0">
                <a:solidFill>
                  <a:srgbClr val="00FF00"/>
                </a:solidFill>
                <a:ea typeface="華康儷中黑" panose="020B0509000000000000" pitchFamily="49" charset="-120"/>
              </a:rPr>
              <a:t>生病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最易染疫的無能防避的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罪的遺傳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3600" dirty="0">
                <a:solidFill>
                  <a:srgbClr val="FF99FF"/>
                </a:solidFill>
                <a:ea typeface="華康儷中黑" panose="020B0509000000000000" pitchFamily="49" charset="-120"/>
              </a:rPr>
              <a:t>坐牢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不能自由發揮所長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不能掌握命運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lvl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 </a:t>
            </a:r>
            <a:endParaRPr lang="zh-TW" altLang="en-US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2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天主教梵二前曾有「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凱旋主義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」傾向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尤其在「大禮彌撒」時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更有世俗式</a:t>
            </a:r>
            <a:endParaRPr lang="en-US" altLang="zh-TW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「威風凜凜進行曲」的味道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Before the Second Vatican Council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(or Vatican II), there was a tendency for the Church to exhibit </a:t>
            </a:r>
            <a:r>
              <a:rPr lang="en-US" altLang="zh-TW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triumphalism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 Solemn Masses then, particularly espouses the tendency similar to the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“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Pomp and Circumstance March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0230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但今天的第一篇讀經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卻將天主或</a:t>
            </a:r>
            <a:endParaRPr lang="en-US" altLang="zh-TW" sz="44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基督君王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形容為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牧童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「</a:t>
            </a:r>
            <a:r>
              <a:rPr lang="zh-TW" altLang="en-US" sz="4400" dirty="0">
                <a:solidFill>
                  <a:schemeClr val="tx1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我要親自照顧我的羊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However, the First Reading today depicts the Lord and Christ the King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as the humble shepherd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who personally takes care of his sheep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33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這種照顧是全面的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艱苦的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領回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迷路的羊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包紮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受傷的羊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療養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病弱的羊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The level of “care” is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expansive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and demands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much effort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to bring back the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strayed sheep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to dress the wounds of the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injured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to strengthen the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weak.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97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這牧童還要向天父交代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按天父的旨意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爭分奪秒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廣救群羊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 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並要照顧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最小的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兄弟姊妹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愛不可愛的「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邊緣人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這種牧童也稱為</a:t>
            </a:r>
            <a:r>
              <a:rPr lang="zh-TW" altLang="en-US" sz="4000" dirty="0">
                <a:solidFill>
                  <a:schemeClr val="tx1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善牧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In all this, the shepherd is held accountable to his Master even as he seizes every opportunity to save the herd and to care for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the least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 of his brothers and sisters, love the unlovable or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marginalized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 Such a shepherd is considered a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Good Shepherd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92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恭讀厄則克耳先知書　</a:t>
            </a:r>
            <a:r>
              <a:rPr lang="en-US" altLang="zh-TW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34:11-12,15-17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吾主上主這樣說：看，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我要親自去尋找我的羊，我要親自照顧我的羊。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如同牧人在羊群失散的那日，怎樣尋找他的羊，我也怎樣尋找我的羊；我要把那些曾在陰雲和黑暗之日，四散在各地的羊，從那些地方救回來。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我要親自牧放我的羊，親自使他們臥下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吾主上主的斷語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848624" y="6381328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我上週和一群香港的教育工作者去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上海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和當地的教育工作者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交流有關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道德教育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的經驗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Last week I went with a group of Hong Kong educators to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Shanghai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 where we met with local educators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to share and exchange experiences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in areas of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moral and ethical education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12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其中有一所小學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高懸一幅字畫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名為</a:t>
            </a:r>
            <a:endParaRPr lang="en-US" altLang="zh-TW" sz="44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「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師德八訓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內容完全可以用在</a:t>
            </a:r>
            <a:endParaRPr lang="en-US" altLang="zh-TW" sz="44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教會的神父等牧者身上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At one primary school, there was an imposing calligraphy painting with the 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heading: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Eight Moral Precepts for Teachers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These precepts are appropriate standards that can be applied to 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shepherds in the Church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endParaRPr lang="zh-TW" altLang="en-US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658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這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《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師德八訓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》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是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心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慈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志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堅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風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正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紀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嚴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言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美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行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端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學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勤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師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業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精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The Eight Moral Precepts for good teachers are: A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benevolent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heart;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Firm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conviction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 Honest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integrity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Self-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discipline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 Respectful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speech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 Good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conduct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 Zeal in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learning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 Mastery of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subject</a:t>
            </a:r>
          </a:p>
          <a:p>
            <a:pPr>
              <a:spcBef>
                <a:spcPts val="0"/>
              </a:spcBef>
            </a:pPr>
            <a:endParaRPr lang="zh-TW" altLang="en-US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037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altLang="zh-TW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en-US" altLang="zh-TW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en-US" altLang="zh-TW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en-US" altLang="zh-TW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en-US" altLang="zh-TW" sz="24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en-US" altLang="zh-TW" sz="24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en-US" altLang="zh-TW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4000" kern="100" dirty="0">
                <a:solidFill>
                  <a:srgbClr val="00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轉變為牧者八訓就是</a:t>
            </a:r>
            <a:r>
              <a:rPr lang="en-US" altLang="zh-TW" sz="4000" kern="100" dirty="0">
                <a:solidFill>
                  <a:srgbClr val="00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——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TW" sz="4000" kern="100" dirty="0">
                <a:solidFill>
                  <a:srgbClr val="00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 </a:t>
            </a:r>
            <a:r>
              <a:rPr lang="en-US" altLang="zh-TW" sz="4000" kern="100" spc="-100" dirty="0">
                <a:solidFill>
                  <a:srgbClr val="00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Where pastoral work is concerned, the Eight Moral Precepts for Teachers can be translated into </a:t>
            </a:r>
            <a:r>
              <a:rPr lang="en-US" altLang="zh-TW" sz="4000" kern="100" spc="-1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Calibri" panose="020F0502020204030204" pitchFamily="34" charset="0"/>
              </a:rPr>
              <a:t>Eight Moral Precepts for Pastors</a:t>
            </a:r>
            <a:r>
              <a:rPr lang="en-US" altLang="zh-TW" sz="4000" kern="100" spc="-100" dirty="0">
                <a:solidFill>
                  <a:srgbClr val="000000"/>
                </a:solidFill>
                <a:effectLst/>
                <a:ea typeface="華康儷中黑" panose="020B0509000000000000" pitchFamily="49" charset="-120"/>
                <a:cs typeface="Calibri" panose="020F0502020204030204" pitchFamily="34" charset="0"/>
              </a:rPr>
              <a:t>.</a:t>
            </a:r>
            <a:endParaRPr lang="zh-TW" altLang="zh-TW" sz="4000" kern="100" spc="-100" dirty="0">
              <a:effectLst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zh-TW" altLang="en-US" sz="4000" dirty="0">
              <a:solidFill>
                <a:schemeClr val="tx1"/>
              </a:solidFill>
              <a:ea typeface="華康儷中黑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60FA2E-9DE7-4465-973F-45BF964D1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37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3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1.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牧心慈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仁民愛物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視天下蒼生為子女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with a benevolent heart: love all of God’s creation, treat everyone as if they were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one’s own children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2.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牧志堅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堅持更豐盛生命的信仰原則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不怕困難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遇到逆境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雖千萬人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吾往矣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孟子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).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spc="-15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with </a:t>
            </a:r>
            <a:r>
              <a:rPr lang="en-US" altLang="zh-TW" sz="4000" spc="-150" dirty="0">
                <a:solidFill>
                  <a:srgbClr val="FF0000"/>
                </a:solidFill>
                <a:ea typeface="華康儷中黑" panose="020B0509000000000000" pitchFamily="49" charset="-120"/>
              </a:rPr>
              <a:t>firm conviction</a:t>
            </a:r>
            <a:r>
              <a:rPr lang="en-US" altLang="zh-TW" sz="4000" spc="-150" dirty="0">
                <a:solidFill>
                  <a:schemeClr val="tx1"/>
                </a:solidFill>
                <a:ea typeface="華康儷中黑" panose="020B0509000000000000" pitchFamily="49" charset="-120"/>
              </a:rPr>
              <a:t>: persist in upholding the principle of living a more abundant life, be undeterred by difficulties; in adversity, </a:t>
            </a:r>
            <a:r>
              <a:rPr lang="en-US" altLang="zh-TW" sz="4000" spc="-150" dirty="0">
                <a:solidFill>
                  <a:srgbClr val="FF0000"/>
                </a:solidFill>
                <a:ea typeface="華康儷中黑" panose="020B0509000000000000" pitchFamily="49" charset="-120"/>
              </a:rPr>
              <a:t>be the first </a:t>
            </a:r>
            <a:r>
              <a:rPr lang="en-US" altLang="zh-TW" sz="4000" spc="-150" dirty="0">
                <a:solidFill>
                  <a:schemeClr val="tx1"/>
                </a:solidFill>
                <a:ea typeface="華康儷中黑" panose="020B0509000000000000" pitchFamily="49" charset="-120"/>
              </a:rPr>
              <a:t>to lead the effort. </a:t>
            </a:r>
            <a:r>
              <a:rPr lang="en-US" altLang="zh-TW" sz="2400" spc="-150" dirty="0">
                <a:solidFill>
                  <a:schemeClr val="tx1"/>
                </a:solidFill>
                <a:ea typeface="華康儷中黑" panose="020B0509000000000000" pitchFamily="49" charset="-120"/>
              </a:rPr>
              <a:t>(Mencius)</a:t>
            </a:r>
          </a:p>
        </p:txBody>
      </p:sp>
    </p:spTree>
    <p:extLst>
      <p:ext uri="{BB962C8B-B14F-4D97-AF65-F5344CB8AC3E}">
        <p14:creationId xmlns:p14="http://schemas.microsoft.com/office/powerpoint/2010/main" val="1544117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3.</a:t>
            </a:r>
            <a:r>
              <a:rPr lang="zh-TW" altLang="en-US" sz="44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牧風正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剛正不阿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不徇私逢迎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不因主之名而淪為福音的「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反見證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with honest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integrity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be upright, do not exploit another’s weakness to advantage, not become a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counter-witness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 misusing or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exploiting God’s name.</a:t>
            </a:r>
          </a:p>
        </p:txBody>
      </p:sp>
    </p:spTree>
    <p:extLst>
      <p:ext uri="{BB962C8B-B14F-4D97-AF65-F5344CB8AC3E}">
        <p14:creationId xmlns:p14="http://schemas.microsoft.com/office/powerpoint/2010/main" val="74319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 4.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牧紀嚴</a:t>
            </a: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嚴於律己</a:t>
            </a: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「</a:t>
            </a:r>
            <a:r>
              <a:rPr lang="zh-TW" altLang="en-US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不欺暗室</a:t>
            </a:r>
            <a:r>
              <a:rPr lang="zh-TW" altLang="en-US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TW" altLang="en-US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「</a:t>
            </a:r>
            <a:r>
              <a:rPr lang="zh-TW" altLang="en-US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慎獨</a:t>
            </a:r>
            <a:r>
              <a:rPr lang="zh-TW" altLang="en-US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中庸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with </a:t>
            </a:r>
            <a:r>
              <a:rPr lang="en-US" altLang="zh-TW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self-discipline</a:t>
            </a: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be </a:t>
            </a:r>
            <a:r>
              <a:rPr lang="en-US" altLang="zh-TW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honorable</a:t>
            </a: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 even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When no one is present; </a:t>
            </a:r>
          </a:p>
          <a:p>
            <a:pPr>
              <a:spcBef>
                <a:spcPts val="0"/>
              </a:spcBef>
            </a:pP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be </a:t>
            </a:r>
            <a:r>
              <a:rPr lang="en-US" altLang="zh-TW" sz="4800" dirty="0">
                <a:solidFill>
                  <a:srgbClr val="FF0000"/>
                </a:solidFill>
                <a:ea typeface="華康儷中黑" panose="020B0509000000000000" pitchFamily="49" charset="-120"/>
              </a:rPr>
              <a:t>prudent</a:t>
            </a: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 in solitude. </a:t>
            </a:r>
            <a:b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</a:br>
            <a:r>
              <a:rPr lang="en-US" altLang="zh-TW" sz="4800" dirty="0">
                <a:solidFill>
                  <a:schemeClr val="tx1"/>
                </a:solidFill>
                <a:ea typeface="華康儷中黑" panose="020B0509000000000000" pitchFamily="49" charset="-120"/>
              </a:rPr>
              <a:t>                                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(Doctrine of the Mean)</a:t>
            </a:r>
          </a:p>
        </p:txBody>
      </p:sp>
    </p:spTree>
    <p:extLst>
      <p:ext uri="{BB962C8B-B14F-4D97-AF65-F5344CB8AC3E}">
        <p14:creationId xmlns:p14="http://schemas.microsoft.com/office/powerpoint/2010/main" val="2336342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5.</a:t>
            </a:r>
            <a:r>
              <a:rPr lang="zh-TW" altLang="en-US" sz="44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牧言美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講道談話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蘊含真善美聖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有如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噓氣如蘭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讓聽者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如沐春風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in respectful language: speak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pleasantly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 and with sincerity whether in sermons or in ordinary conversations; like an orchid,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resilient yet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elegant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be a breath of fresh air to the listener. </a:t>
            </a:r>
          </a:p>
        </p:txBody>
      </p:sp>
    </p:spTree>
    <p:extLst>
      <p:ext uri="{BB962C8B-B14F-4D97-AF65-F5344CB8AC3E}">
        <p14:creationId xmlns:p14="http://schemas.microsoft.com/office/powerpoint/2010/main" val="3574225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6.</a:t>
            </a:r>
            <a:r>
              <a:rPr lang="zh-TW" altLang="en-US" sz="44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牧行端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德才兼備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謹記福傳不是空言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是「說給人聽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作給人看」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in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good conduct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 Keep in mind that evangelization is not empty talk; it is about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walking the talk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telling people and showing them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what and how </a:t>
            </a:r>
            <a:r>
              <a:rPr lang="en-US" altLang="zh-TW" sz="4400" b="1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you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 do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70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7.</a:t>
            </a:r>
            <a:r>
              <a:rPr lang="zh-TW" altLang="en-US" sz="44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牧學勤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終身學習聖經和中國文化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;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「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好學近乎知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力行近乎仁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」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中庸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while </a:t>
            </a:r>
            <a:r>
              <a:rPr lang="en-US" altLang="zh-TW" sz="4400" dirty="0">
                <a:solidFill>
                  <a:schemeClr val="tx1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constantly learning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: engage in </a:t>
            </a:r>
            <a:r>
              <a:rPr lang="en-US" altLang="zh-TW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life-long learning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</a:rPr>
              <a:t>of the Bible and Chinese culture, “Being keen to learn brings one closer to knowledge, effortful practice brings one closer to benevolence.”  </a:t>
            </a:r>
            <a:r>
              <a:rPr lang="en-US" altLang="zh-TW" sz="2800" dirty="0">
                <a:solidFill>
                  <a:schemeClr val="tx1"/>
                </a:solidFill>
                <a:ea typeface="華康儷中黑" panose="020B0509000000000000" pitchFamily="49" charset="-120"/>
              </a:rPr>
              <a:t>(Doctrine of the Mean) </a:t>
            </a:r>
          </a:p>
        </p:txBody>
      </p:sp>
    </p:spTree>
    <p:extLst>
      <p:ext uri="{BB962C8B-B14F-4D97-AF65-F5344CB8AC3E}">
        <p14:creationId xmlns:p14="http://schemas.microsoft.com/office/powerpoint/2010/main" val="181254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失落的，我要尋找；迷路的，我要領回； 受傷的，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我要包紮；病弱的，我要療養；肥胖和強壯的，我要看守；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我要按正義牧放他們。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我的羊群啊！關於你們，吾主上主這樣說：看，我要在羊與羊，綿羊與山羊之間，施行審判。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眾：感謝天主。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812360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975362F-5128-46EF-B76B-51F16369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8.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牧業精</a:t>
            </a: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:</a:t>
            </a:r>
            <a:r>
              <a:rPr lang="zh-TW" altLang="en-US" sz="3900" dirty="0">
                <a:solidFill>
                  <a:srgbClr val="FF0000"/>
                </a:solidFill>
                <a:ea typeface="華康儷中黑" panose="020B0509000000000000" pitchFamily="49" charset="-120"/>
              </a:rPr>
              <a:t>堅信生命說到最深處</a:t>
            </a:r>
            <a:r>
              <a:rPr lang="en-US" altLang="zh-TW" sz="39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900" dirty="0">
                <a:solidFill>
                  <a:srgbClr val="FF0000"/>
                </a:solidFill>
                <a:ea typeface="華康儷中黑" panose="020B0509000000000000" pitchFamily="49" charset="-120"/>
              </a:rPr>
              <a:t>不信人間有古今</a:t>
            </a: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善牧要努力在信仰與實踐的互動中成長</a:t>
            </a: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進到</a:t>
            </a:r>
            <a:r>
              <a:rPr lang="zh-TW" altLang="en-US" sz="3900" dirty="0">
                <a:solidFill>
                  <a:srgbClr val="FF0000"/>
                </a:solidFill>
                <a:ea typeface="華康儷中黑" panose="020B0509000000000000" pitchFamily="49" charset="-120"/>
              </a:rPr>
              <a:t>生命深處</a:t>
            </a:r>
            <a:r>
              <a:rPr lang="zh-TW" altLang="en-US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時</a:t>
            </a: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就能</a:t>
            </a:r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與生命之源的天主相遇</a:t>
            </a: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Pastoring to a </a:t>
            </a:r>
            <a:r>
              <a:rPr lang="en-US" altLang="zh-TW" sz="3900" dirty="0">
                <a:solidFill>
                  <a:srgbClr val="FF0000"/>
                </a:solidFill>
                <a:ea typeface="華康儷中黑" panose="020B0509000000000000" pitchFamily="49" charset="-120"/>
              </a:rPr>
              <a:t>mastery level</a:t>
            </a:r>
            <a:r>
              <a:rPr lang="en-US" altLang="zh-TW" sz="3900" dirty="0">
                <a:solidFill>
                  <a:schemeClr val="tx1"/>
                </a:solidFill>
                <a:ea typeface="華康儷中黑" panose="020B0509000000000000" pitchFamily="49" charset="-120"/>
              </a:rPr>
              <a:t>: believe that humanity in its deepest level makes no distinction between </a:t>
            </a:r>
            <a:r>
              <a:rPr lang="en-US" altLang="zh-TW" sz="3900" dirty="0">
                <a:solidFill>
                  <a:srgbClr val="FF0000"/>
                </a:solidFill>
                <a:ea typeface="華康儷中黑" panose="020B0509000000000000" pitchFamily="49" charset="-120"/>
              </a:rPr>
              <a:t>the ancient and the </a:t>
            </a:r>
            <a:r>
              <a:rPr lang="en-US" altLang="zh-TW" sz="3900" spc="-150" dirty="0">
                <a:solidFill>
                  <a:srgbClr val="FF0000"/>
                </a:solidFill>
                <a:ea typeface="華康儷中黑" panose="020B0509000000000000" pitchFamily="49" charset="-120"/>
              </a:rPr>
              <a:t>contemporary</a:t>
            </a:r>
            <a:r>
              <a:rPr lang="en-US" altLang="zh-TW" sz="3900" spc="-150" dirty="0">
                <a:solidFill>
                  <a:schemeClr val="tx1"/>
                </a:solidFill>
                <a:ea typeface="華康儷中黑" panose="020B0509000000000000" pitchFamily="49" charset="-120"/>
              </a:rPr>
              <a:t>; that a good pastor grows on the </a:t>
            </a:r>
            <a:r>
              <a:rPr lang="en-US" altLang="zh-TW" sz="3900" spc="-100" dirty="0">
                <a:solidFill>
                  <a:schemeClr val="tx1"/>
                </a:solidFill>
                <a:ea typeface="華康儷中黑" panose="020B0509000000000000" pitchFamily="49" charset="-120"/>
              </a:rPr>
              <a:t>path that ascends in the interaction between </a:t>
            </a:r>
            <a:r>
              <a:rPr lang="en-US" altLang="zh-TW" sz="3900" spc="-100" dirty="0">
                <a:solidFill>
                  <a:schemeClr val="tx1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belief </a:t>
            </a:r>
            <a:r>
              <a:rPr lang="en-US" altLang="zh-TW" sz="3900" spc="-100" dirty="0">
                <a:solidFill>
                  <a:schemeClr val="tx1"/>
                </a:solidFill>
                <a:ea typeface="華康儷中黑" panose="020B0509000000000000" pitchFamily="49" charset="-120"/>
              </a:rPr>
              <a:t>and </a:t>
            </a:r>
            <a:r>
              <a:rPr lang="en-US" altLang="zh-TW" sz="3900" spc="-100" dirty="0">
                <a:solidFill>
                  <a:schemeClr val="tx1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practice</a:t>
            </a:r>
            <a:r>
              <a:rPr lang="en-US" altLang="zh-TW" sz="3900" spc="-100" dirty="0">
                <a:solidFill>
                  <a:schemeClr val="tx1"/>
                </a:solidFill>
                <a:ea typeface="華康儷中黑" panose="020B0509000000000000" pitchFamily="49" charset="-120"/>
              </a:rPr>
              <a:t>; that as one reaches the depth of life, there he will 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altLang="zh-TW" sz="39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encounter the Lord </a:t>
            </a:r>
            <a:r>
              <a:rPr lang="en-US" altLang="zh-TW" sz="3900" spc="-100" dirty="0">
                <a:solidFill>
                  <a:schemeClr val="tx1"/>
                </a:solidFill>
                <a:ea typeface="華康儷中黑" panose="020B0509000000000000" pitchFamily="49" charset="-120"/>
              </a:rPr>
              <a:t>who is the source of life.</a:t>
            </a:r>
          </a:p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en-US" altLang="zh-TW" sz="3900" spc="-100" dirty="0">
                <a:solidFill>
                  <a:schemeClr val="tx1"/>
                </a:solidFill>
                <a:ea typeface="華康儷中黑" panose="020B0509000000000000" pitchFamily="49" charset="-120"/>
              </a:rPr>
              <a:t>                                                                        </a:t>
            </a:r>
            <a:r>
              <a:rPr lang="en-US" altLang="zh-TW" sz="39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 </a:t>
            </a:r>
            <a:r>
              <a:rPr lang="zh-TW" altLang="en-US" sz="2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點讚</a:t>
            </a:r>
            <a:r>
              <a:rPr lang="en-US" altLang="zh-TW" sz="2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2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留言</a:t>
            </a:r>
            <a:r>
              <a:rPr lang="en-US" altLang="zh-TW" sz="2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2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轉發</a:t>
            </a:r>
          </a:p>
          <a:p>
            <a:pPr>
              <a:lnSpc>
                <a:spcPts val="3800"/>
              </a:lnSpc>
              <a:spcBef>
                <a:spcPts val="0"/>
              </a:spcBef>
            </a:pPr>
            <a:endParaRPr lang="en-US" altLang="zh-TW" sz="3900" spc="-100" dirty="0">
              <a:solidFill>
                <a:schemeClr val="tx1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9531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6697DE-6876-4107-83F9-ECDA8830A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404664"/>
            <a:ext cx="9180512" cy="5976664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>
              <a:lnSpc>
                <a:spcPts val="54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心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慈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志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堅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風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正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紀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嚴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 </a:t>
            </a:r>
          </a:p>
          <a:p>
            <a:pPr>
              <a:lnSpc>
                <a:spcPts val="54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言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美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行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端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 dirty="0">
                <a:solidFill>
                  <a:srgbClr val="00FF00"/>
                </a:solidFill>
                <a:ea typeface="華康儷中黑" panose="020B0509000000000000" pitchFamily="49" charset="-120"/>
              </a:rPr>
              <a:t>學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勤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>
                <a:solidFill>
                  <a:schemeClr val="bg1"/>
                </a:solidFill>
                <a:ea typeface="華康儷中黑" panose="020B0509000000000000" pitchFamily="49" charset="-120"/>
              </a:rPr>
              <a:t>牧</a:t>
            </a:r>
            <a:r>
              <a:rPr lang="zh-TW" altLang="en-US" sz="4800">
                <a:solidFill>
                  <a:srgbClr val="00FF00"/>
                </a:solidFill>
                <a:ea typeface="華康儷中黑" panose="020B0509000000000000" pitchFamily="49" charset="-120"/>
              </a:rPr>
              <a:t>業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精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D824D5-DEE9-4985-AD82-B959ACF66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36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上 主 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469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恭讀聖保祿宗徒致格林多人前書　</a:t>
            </a:r>
            <a:r>
              <a:rPr lang="en-US" altLang="zh-TW" sz="28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15:20-26,28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  <a:endParaRPr lang="en-US" altLang="zh-TW" sz="40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確實從死者中復活了，做了死者的初果。因為，死亡既因一人而來，死者的復活，也因一人而來；就如在亞當內，眾人都死了，照樣，在基督內，眾人都要復活；不過，各人要依照自己的次第：首先是作為初果的基督，然後，是在基督再來時，屬於基督的人，再後，才是結局；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848624" y="6341258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那時，基督將消滅一切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率領者、一切掌權者和大能者，把自己的王權，交於天主父。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因為，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基督必須為王，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直到把一切仇敵，屈伏於他的腳下。最後被毀滅的仇敵，便是死亡。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萬物都屈伏於子以後，子自己也要屈伏於那使萬物屈服於自己的父，好叫天主成為萬物之中的萬有。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眾：感謝天主。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84862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188640"/>
            <a:ext cx="9107488" cy="65973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恭讀聖瑪竇福音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25:31-46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對門徒說：「當人子在自己的光榮中，與眾天使一同降來時，那時，他要坐在光榮的寶座上；一切民族，都要聚在他面前。他要把他們彼此分開，如同牧人分開綿羊和山羊一樣：把綿羊放在自己的右邊，山羊在左邊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「那時，君王要對那些在他右邊的說：我父所祝福的，你們來吧！承受自創世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B5FAF6-F73B-4168-8793-533569BE801F}"/>
              </a:ext>
            </a:extLst>
          </p:cNvPr>
          <p:cNvSpPr txBox="1"/>
          <p:nvPr/>
        </p:nvSpPr>
        <p:spPr>
          <a:xfrm>
            <a:off x="7848624" y="6237312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1/5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16632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以來，給你們預備了的國度吧！因為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餓了，你們給了我吃的；我渴了，你們給了我喝的；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我作客，你們收留了我；我赤身露體，你們給了我穿的；我患病，你們看顧了我；我在監裡，你們來探望過我。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「那時，義人回答君王說：主啊！我們什麼時候見過你飢餓，而供養了你，或口渴，而給了你喝的？我們什麼時候見了你作客，而收留了你，或赤身露體，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848624" y="6381328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2/5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6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16632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而給了你穿的？我們什麼時候見你患病，或在監裡，而來探望過你？。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「君王便回答他們說：我實在告訴你們：凡你們對我這些最小兄弟中的一個所做的，就是對我做的。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「然後，君王又對那些在左邊的說：可咒罵的，離開我，到那給魔鬼和他的使者預備的永火裡去吧！因為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我餓了，你們沒有給我吃的；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884368" y="6341258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3/5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3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88640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我渴了，你們沒有給我喝的；我作客，你們沒有收留我；我赤身露體，你們沒有給我穿的；我患病或在監裡，你們沒有來探望我。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「那時，他們也要回答說：主啊！我們幾時見了你飢餓，或口渴，或作客，或赤身露體，或有病，或坐監，而我們沒有給你效勞？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「那時，君王回答他們說：我實在告訴你們：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84862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4/5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170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31835</TotalTime>
  <Words>2504</Words>
  <Application>Microsoft Office PowerPoint</Application>
  <PresentationFormat>如螢幕大小 (4:3)</PresentationFormat>
  <Paragraphs>176</Paragraphs>
  <Slides>32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46" baseType="lpstr">
      <vt:lpstr>華康中黑體</vt:lpstr>
      <vt:lpstr>華康中黑體(P)</vt:lpstr>
      <vt:lpstr>華康正顏楷體W7</vt:lpstr>
      <vt:lpstr>華康正顏楷體W7(P)</vt:lpstr>
      <vt:lpstr>華康粗黑體</vt:lpstr>
      <vt:lpstr>華康儷中黑</vt:lpstr>
      <vt:lpstr>新細明體</vt:lpstr>
      <vt:lpstr>Arial</vt:lpstr>
      <vt:lpstr>Calibri</vt:lpstr>
      <vt:lpstr>Times New Roman</vt:lpstr>
      <vt:lpstr>Wingdings</vt:lpstr>
      <vt:lpstr>預設簡報設計</vt:lpstr>
      <vt:lpstr>3_預設簡報設計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1742</cp:revision>
  <dcterms:created xsi:type="dcterms:W3CDTF">2006-09-26T01:05:23Z</dcterms:created>
  <dcterms:modified xsi:type="dcterms:W3CDTF">2023-11-20T05:47:18Z</dcterms:modified>
</cp:coreProperties>
</file>